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253_FE50A82A.xml" ContentType="application/vnd.ms-powerpoint.comments+xml"/>
  <Override PartName="/ppt/notesSlides/notesSlide69.xml" ContentType="application/vnd.openxmlformats-officedocument.presentationml.notesSlide+xml"/>
  <Override PartName="/ppt/comments/modernComment_255_6F640869.xml" ContentType="application/vnd.ms-powerpoint.comment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6" r:id="rId2"/>
    <p:sldId id="424" r:id="rId3"/>
    <p:sldId id="468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0" r:id="rId17"/>
    <p:sldId id="543" r:id="rId18"/>
    <p:sldId id="544" r:id="rId19"/>
    <p:sldId id="546" r:id="rId20"/>
    <p:sldId id="545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3" r:id="rId34"/>
    <p:sldId id="560" r:id="rId35"/>
    <p:sldId id="561" r:id="rId36"/>
    <p:sldId id="562" r:id="rId37"/>
    <p:sldId id="564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8" r:id="rId46"/>
    <p:sldId id="573" r:id="rId47"/>
    <p:sldId id="579" r:id="rId48"/>
    <p:sldId id="574" r:id="rId49"/>
    <p:sldId id="580" r:id="rId50"/>
    <p:sldId id="575" r:id="rId51"/>
    <p:sldId id="581" r:id="rId52"/>
    <p:sldId id="576" r:id="rId53"/>
    <p:sldId id="582" r:id="rId54"/>
    <p:sldId id="577" r:id="rId55"/>
    <p:sldId id="596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7" r:id="rId70"/>
    <p:sldId id="601" r:id="rId71"/>
    <p:sldId id="603" r:id="rId72"/>
    <p:sldId id="604" r:id="rId73"/>
    <p:sldId id="605" r:id="rId74"/>
    <p:sldId id="606" r:id="rId75"/>
    <p:sldId id="607" r:id="rId76"/>
    <p:sldId id="357" r:id="rId7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022"/>
    <a:srgbClr val="000000"/>
    <a:srgbClr val="822433"/>
    <a:srgbClr val="006778"/>
    <a:srgbClr val="0D8BB8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B27EE-8026-4E1B-AFA2-7DE5B47F76ED}" v="7" dt="2023-06-08T21:23:21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91634" autoAdjust="0"/>
  </p:normalViewPr>
  <p:slideViewPr>
    <p:cSldViewPr>
      <p:cViewPr varScale="1">
        <p:scale>
          <a:sx n="75" d="100"/>
          <a:sy n="75" d="100"/>
        </p:scale>
        <p:origin x="1507" y="6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Not 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0.78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0.73</c:v>
                </c:pt>
                <c:pt idx="1">
                  <c:v>0.81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0.69</c:v>
                </c:pt>
                <c:pt idx="1">
                  <c:v>0.76</c:v>
                </c:pt>
                <c:pt idx="2">
                  <c:v>0.73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0.77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0.73</c:v>
                </c:pt>
                <c:pt idx="1">
                  <c:v>0.75</c:v>
                </c:pt>
                <c:pt idx="2">
                  <c:v>0.74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</c:v>
                </c:pt>
                <c:pt idx="1">
                  <c:v>0.72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0.75</c:v>
                </c:pt>
                <c:pt idx="1">
                  <c:v>0.68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0.75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0.8</c:v>
                </c:pt>
                <c:pt idx="1">
                  <c:v>0.77</c:v>
                </c:pt>
                <c:pt idx="2">
                  <c:v>0.79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253_FE50A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4FC7BB-634E-4555-B2AF-447705C27BA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comments/modernComment_255_6F6408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EDBE2-BF96-48A9-9070-82BFD6744BD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8514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9600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0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615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74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2967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170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763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5346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563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330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227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0388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4895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23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089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4214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988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1612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90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2403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363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4851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642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732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2669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58390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7572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99659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93143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08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407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984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7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350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073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9668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8246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21402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7971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924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999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5754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8780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7339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0158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82604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03085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60985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753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1212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39373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6852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53833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05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65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16947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122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45008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2013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0806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6084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5245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4570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1484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2583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5301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74279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71334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585731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77527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367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540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2019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08/06/2023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3_FE50A82A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6F6408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3600" dirty="0">
                <a:solidFill>
                  <a:schemeClr val="bg1"/>
                </a:solidFill>
              </a:rPr>
              <a:t>Flag </a:t>
            </a:r>
            <a:r>
              <a:rPr lang="it-IT" altLang="it-IT" sz="3600" dirty="0" err="1">
                <a:solidFill>
                  <a:schemeClr val="bg1"/>
                </a:solidFill>
              </a:rPr>
              <a:t>Disaster</a:t>
            </a:r>
            <a:r>
              <a:rPr lang="it-IT" altLang="it-IT" sz="3600" dirty="0">
                <a:solidFill>
                  <a:schemeClr val="bg1"/>
                </a:solidFill>
              </a:rPr>
              <a:t> Tweets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 dirty="0">
                <a:latin typeface="+mn-lt"/>
              </a:rPr>
              <a:t>Facoltà di Ingegneria </a:t>
            </a:r>
            <a:r>
              <a:rPr lang="it-IT" altLang="it-IT" sz="1600" dirty="0"/>
              <a:t>dell’informazione, informatica e statistica</a:t>
            </a:r>
          </a:p>
          <a:p>
            <a:pPr eaLnBrk="1" hangingPunct="1"/>
            <a:r>
              <a:rPr lang="it-IT" altLang="it-IT" sz="1600" dirty="0"/>
              <a:t>Corso di Laurea in Informatica</a:t>
            </a:r>
          </a:p>
          <a:p>
            <a:pPr>
              <a:defRPr/>
            </a:pPr>
            <a:endParaRPr lang="it-IT" altLang="it-IT" sz="1600" dirty="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Big Data Computing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Hazem Dewidar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Prof. Gabriele Tolomei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a tweet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or to help </a:t>
            </a:r>
            <a:r>
              <a:rPr lang="it-IT" dirty="0" err="1"/>
              <a:t>emergency</a:t>
            </a:r>
            <a:r>
              <a:rPr lang="it-IT" dirty="0"/>
              <a:t> </a:t>
            </a:r>
            <a:r>
              <a:rPr lang="it-IT" dirty="0" err="1"/>
              <a:t>responders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7126073"/>
                  </p:ext>
                </p:extLst>
              </p:nvPr>
            </p:nvGraphicFramePr>
            <p:xfrm>
              <a:off x="9644712" y="1004061"/>
              <a:ext cx="1252538" cy="1239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538" cy="1239451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062" ay="-139945" az="143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712" y="1004061"/>
                <a:ext cx="1252538" cy="123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602842"/>
                  </p:ext>
                </p:extLst>
              </p:nvPr>
            </p:nvGraphicFramePr>
            <p:xfrm>
              <a:off x="-3132856" y="3861048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61048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80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744675"/>
                  </p:ext>
                </p:extLst>
              </p:nvPr>
            </p:nvGraphicFramePr>
            <p:xfrm>
              <a:off x="9646059" y="1713242"/>
              <a:ext cx="1244902" cy="1235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4902" cy="1235857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67" ay="124037" az="103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6059" y="1713242"/>
                <a:ext cx="1244902" cy="123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134705"/>
                  </p:ext>
                </p:extLst>
              </p:nvPr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13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8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16398"/>
                  </p:ext>
                </p:extLst>
              </p:nvPr>
            </p:nvGraphicFramePr>
            <p:xfrm>
              <a:off x="-3132856" y="3811218"/>
              <a:ext cx="1130079" cy="20607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079" cy="2060733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40472" ay="-1147050" az="-53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11218"/>
                <a:ext cx="1130079" cy="2060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494126"/>
                  </p:ext>
                </p:extLst>
              </p:nvPr>
            </p:nvGraphicFramePr>
            <p:xfrm>
              <a:off x="2899401" y="3855043"/>
              <a:ext cx="1832818" cy="20227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32818" cy="202274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138592" ay="3288815" az="18223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401" y="3855043"/>
                <a:ext cx="1832818" cy="2022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How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exploit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29330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050152"/>
                  </p:ext>
                </p:extLst>
              </p:nvPr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1386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26463" y="3790800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417632" y="375832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400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27808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3168663" y="4181557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3059832" y="414908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14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5589168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976975" y="4563083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5868144" y="453060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845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</p:spTree>
    <p:extLst>
      <p:ext uri="{BB962C8B-B14F-4D97-AF65-F5344CB8AC3E}">
        <p14:creationId xmlns:p14="http://schemas.microsoft.com/office/powerpoint/2010/main" val="39440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72532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D7173FF-9895-3512-B1AA-C2237FEFA431}"/>
              </a:ext>
            </a:extLst>
          </p:cNvPr>
          <p:cNvSpPr txBox="1">
            <a:spLocks/>
          </p:cNvSpPr>
          <p:nvPr/>
        </p:nvSpPr>
        <p:spPr bwMode="auto">
          <a:xfrm>
            <a:off x="971600" y="2924945"/>
            <a:ext cx="7559675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8291992"/>
                  </p:ext>
                </p:extLst>
              </p:nvPr>
            </p:nvGraphicFramePr>
            <p:xfrm>
              <a:off x="-180528" y="-2293894"/>
              <a:ext cx="3501977" cy="9197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1977" cy="919785"/>
                    </a:xfrm>
                    <a:prstGeom prst="rect">
                      <a:avLst/>
                    </a:prstGeom>
                  </am3d:spPr>
                  <am3d:camera>
                    <am3d:pos x="0" y="0" z="6597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32" d="1000000"/>
                    <am3d:preTrans dx="-10112955" dy="-4913053" dz="2545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6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528" y="-2293894"/>
                <a:ext cx="3501977" cy="919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83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>
                <a:solidFill>
                  <a:srgbClr val="822433"/>
                </a:solidFill>
              </a:rPr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Case </a:t>
            </a:r>
            <a:r>
              <a:rPr lang="it-IT" sz="2000" b="1" dirty="0" err="1"/>
              <a:t>normalization</a:t>
            </a:r>
            <a:r>
              <a:rPr lang="it-IT" sz="2000" b="1" dirty="0"/>
              <a:t> </a:t>
            </a:r>
            <a:r>
              <a:rPr lang="it-IT" sz="2000" dirty="0"/>
              <a:t>to </a:t>
            </a:r>
            <a:r>
              <a:rPr lang="it-IT" sz="2000" dirty="0" err="1"/>
              <a:t>lower</a:t>
            </a:r>
            <a:endParaRPr lang="it-IT" sz="2000" dirty="0"/>
          </a:p>
          <a:p>
            <a:r>
              <a:rPr lang="it-IT" sz="2000" b="1" dirty="0" err="1"/>
              <a:t>Trimming</a:t>
            </a:r>
            <a:r>
              <a:rPr lang="it-IT" sz="2000" dirty="0"/>
              <a:t> of the </a:t>
            </a:r>
            <a:r>
              <a:rPr lang="it-IT" sz="2000" dirty="0" err="1"/>
              <a:t>outer</a:t>
            </a:r>
            <a:r>
              <a:rPr lang="it-IT" sz="2000" dirty="0"/>
              <a:t> white </a:t>
            </a:r>
            <a:r>
              <a:rPr lang="it-IT" sz="2000" dirty="0" err="1"/>
              <a:t>spaces</a:t>
            </a:r>
            <a:endParaRPr lang="it-IT" sz="2000" dirty="0"/>
          </a:p>
          <a:p>
            <a:r>
              <a:rPr lang="it-IT" sz="2000" b="1" dirty="0"/>
              <a:t>Filtering symbols</a:t>
            </a:r>
          </a:p>
          <a:p>
            <a:r>
              <a:rPr lang="it-IT" sz="2000" b="1" dirty="0"/>
              <a:t>Filtering</a:t>
            </a:r>
            <a:r>
              <a:rPr lang="it-IT" sz="2000" dirty="0"/>
              <a:t> extra </a:t>
            </a:r>
            <a:r>
              <a:rPr lang="it-IT" sz="2000" b="1" dirty="0"/>
              <a:t>white</a:t>
            </a:r>
            <a:r>
              <a:rPr lang="it-IT" sz="2000" dirty="0"/>
              <a:t> </a:t>
            </a:r>
            <a:r>
              <a:rPr lang="it-IT" sz="2000" b="1" dirty="0" err="1"/>
              <a:t>spaces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1290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822433"/>
                </a:solidFill>
              </a:rPr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Splitting the text </a:t>
            </a:r>
            <a:r>
              <a:rPr lang="it-IT" sz="2000" dirty="0" err="1"/>
              <a:t>into</a:t>
            </a:r>
            <a:r>
              <a:rPr lang="it-IT" sz="2000" dirty="0"/>
              <a:t> a list of words </a:t>
            </a:r>
          </a:p>
        </p:txBody>
      </p:sp>
    </p:spTree>
    <p:extLst>
      <p:ext uri="{BB962C8B-B14F-4D97-AF65-F5344CB8AC3E}">
        <p14:creationId xmlns:p14="http://schemas.microsoft.com/office/powerpoint/2010/main" val="345788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Removal</a:t>
            </a:r>
            <a:r>
              <a:rPr lang="it-IT" sz="2000" dirty="0"/>
              <a:t> of the common </a:t>
            </a:r>
            <a:r>
              <a:rPr lang="it-IT" sz="2000" dirty="0" err="1"/>
              <a:t>frequent</a:t>
            </a:r>
            <a:r>
              <a:rPr lang="it-IT" sz="2000" dirty="0"/>
              <a:t> words like: ‘</a:t>
            </a:r>
            <a:r>
              <a:rPr lang="it-IT" sz="2000" dirty="0" err="1"/>
              <a:t>is</a:t>
            </a:r>
            <a:r>
              <a:rPr lang="it-IT" sz="2000" dirty="0"/>
              <a:t>’ ‘are’ ‘</a:t>
            </a:r>
            <a:r>
              <a:rPr lang="it-IT" sz="2000" dirty="0" err="1"/>
              <a:t>our</a:t>
            </a:r>
            <a:r>
              <a:rPr lang="it-IT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00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08518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reduces</a:t>
            </a:r>
            <a:r>
              <a:rPr lang="it-IT" sz="2000" dirty="0"/>
              <a:t> words to </a:t>
            </a:r>
            <a:r>
              <a:rPr lang="it-IT" sz="2000" dirty="0" err="1"/>
              <a:t>their</a:t>
            </a:r>
            <a:r>
              <a:rPr lang="it-IT" sz="2000" dirty="0"/>
              <a:t> base/root </a:t>
            </a:r>
            <a:r>
              <a:rPr lang="it-IT" sz="2000" dirty="0" err="1"/>
              <a:t>form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133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49EEA1E-196B-454A-CA40-985D4E946147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D6DB9F01-7CA8-A691-EF05-3C767B53D264}"/>
              </a:ext>
            </a:extLst>
          </p:cNvPr>
          <p:cNvSpPr txBox="1">
            <a:spLocks/>
          </p:cNvSpPr>
          <p:nvPr/>
        </p:nvSpPr>
        <p:spPr bwMode="auto">
          <a:xfrm>
            <a:off x="486003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7685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15515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Gensim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library for NLP tasks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for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,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and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4860032" y="5045778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7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363691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348880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GloVe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algorithm</a:t>
            </a:r>
            <a:r>
              <a:rPr lang="it-IT" dirty="0"/>
              <a:t> for dense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of words.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words </a:t>
            </a:r>
            <a:r>
              <a:rPr lang="it-IT" dirty="0" err="1"/>
              <a:t>occurring</a:t>
            </a:r>
            <a:r>
              <a:rPr lang="it-IT" dirty="0"/>
              <a:t> in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 </a:t>
            </a:r>
            <a:r>
              <a:rPr lang="it-IT" dirty="0" err="1"/>
              <a:t>tend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meaning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382976" y="3429000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867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719624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6" y="4365104"/>
            <a:ext cx="232822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5504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pySpark</a:t>
            </a:r>
            <a:r>
              <a:rPr lang="it-IT" sz="4200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365104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D0ED8F4-FE89-B3B0-30C1-4932EC7B6176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r>
              <a:rPr lang="it-IT" dirty="0"/>
              <a:t>Multi Layer </a:t>
            </a:r>
            <a:r>
              <a:rPr lang="it-IT" dirty="0" err="1"/>
              <a:t>Perceptron</a:t>
            </a:r>
            <a:endParaRPr lang="it-IT" dirty="0"/>
          </a:p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14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LSTM are a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Recurrent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Network.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in task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sequeces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word </a:t>
            </a:r>
            <a:r>
              <a:rPr lang="it-IT" dirty="0" err="1"/>
              <a:t>embeddings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use </a:t>
            </a:r>
            <a:r>
              <a:rPr lang="it-IT" dirty="0" err="1"/>
              <a:t>GloVe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33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15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the live </a:t>
            </a:r>
            <a:r>
              <a:rPr lang="it-IT" dirty="0" err="1"/>
              <a:t>classification</a:t>
            </a:r>
            <a:r>
              <a:rPr lang="it-IT" dirty="0"/>
              <a:t> on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00267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212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1100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2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8" name="Immagine 7" descr="Immagine che contiene testo, Carattere, schermata, poster">
            <a:extLst>
              <a:ext uri="{FF2B5EF4-FFF2-40B4-BE49-F238E27FC236}">
                <a16:creationId xmlns:a16="http://schemas.microsoft.com/office/drawing/2014/main" id="{30F1A94E-027C-7E1F-895E-5BC51D16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779" y="-7792458"/>
            <a:ext cx="10055858" cy="8413146"/>
          </a:xfrm>
          <a:prstGeom prst="rect">
            <a:avLst/>
          </a:prstGeom>
        </p:spPr>
      </p:pic>
      <p:pic>
        <p:nvPicPr>
          <p:cNvPr id="9" name="Immagine 8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5038A-C69B-F882-34DD-8F7B453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20" y="-7792458"/>
            <a:ext cx="10055858" cy="84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2"/>
            <a:ext cx="4474730" cy="3743744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2" y="1196752"/>
            <a:ext cx="4474730" cy="3743744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8E5ADBD-3193-A30E-A7FF-D4CA567FEFE0}"/>
              </a:ext>
            </a:extLst>
          </p:cNvPr>
          <p:cNvSpPr txBox="1">
            <a:spLocks/>
          </p:cNvSpPr>
          <p:nvPr/>
        </p:nvSpPr>
        <p:spPr bwMode="auto">
          <a:xfrm>
            <a:off x="1533128" y="5156423"/>
            <a:ext cx="607774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Hand </a:t>
            </a:r>
            <a:r>
              <a:rPr lang="it-IT" dirty="0" err="1"/>
              <a:t>annotated</a:t>
            </a:r>
            <a:r>
              <a:rPr lang="it-IT" dirty="0"/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248586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0" y="1036486"/>
            <a:ext cx="2668106" cy="2232248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4" y="3268734"/>
            <a:ext cx="2668106" cy="22322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5544049" y="1094414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01A9BB0-D3D5-5710-8CB9-6CE14B128CE3}"/>
              </a:ext>
            </a:extLst>
          </p:cNvPr>
          <p:cNvSpPr txBox="1">
            <a:spLocks/>
          </p:cNvSpPr>
          <p:nvPr/>
        </p:nvSpPr>
        <p:spPr bwMode="auto">
          <a:xfrm>
            <a:off x="907031" y="3684532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can be </a:t>
            </a:r>
            <a:r>
              <a:rPr lang="it-IT" dirty="0" err="1"/>
              <a:t>misinterpretation</a:t>
            </a:r>
            <a:r>
              <a:rPr lang="it-IT" dirty="0"/>
              <a:t> of the tweets</a:t>
            </a:r>
          </a:p>
        </p:txBody>
      </p:sp>
      <p:pic>
        <p:nvPicPr>
          <p:cNvPr id="5" name="Immagine 4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1BDE1FD4-C5ED-9355-8786-956CF84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008" y="2780928"/>
            <a:ext cx="3731886" cy="2798914"/>
          </a:xfrm>
          <a:prstGeom prst="rect">
            <a:avLst/>
          </a:prstGeom>
        </p:spPr>
      </p:pic>
      <p:pic>
        <p:nvPicPr>
          <p:cNvPr id="6" name="Immagine 5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BC5B993A-F6EE-C0DA-2CBB-12BD1596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38" y="2780928"/>
            <a:ext cx="3731886" cy="2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CA48501-BA9B-7BEE-DA27-5311BF329B65}"/>
              </a:ext>
            </a:extLst>
          </p:cNvPr>
          <p:cNvSpPr txBox="1">
            <a:spLocks/>
          </p:cNvSpPr>
          <p:nvPr/>
        </p:nvSpPr>
        <p:spPr bwMode="auto">
          <a:xfrm>
            <a:off x="9805881" y="30386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50141A-2A33-C755-2FF5-19CB3E4318A7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1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413F594-C015-71E9-932F-C0F93E3F6242}"/>
              </a:ext>
            </a:extLst>
          </p:cNvPr>
          <p:cNvSpPr txBox="1">
            <a:spLocks/>
          </p:cNvSpPr>
          <p:nvPr/>
        </p:nvSpPr>
        <p:spPr bwMode="auto">
          <a:xfrm>
            <a:off x="574118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7" name="Immagine 6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C5D9740A-99CA-D607-F2ED-65A0B1BC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2469221"/>
            <a:ext cx="4392488" cy="3294365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C5B12A-6F58-B5DD-5710-CFE0044B4BB9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0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611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1119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</p:spTree>
    <p:extLst>
      <p:ext uri="{BB962C8B-B14F-4D97-AF65-F5344CB8AC3E}">
        <p14:creationId xmlns:p14="http://schemas.microsoft.com/office/powerpoint/2010/main" val="248461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0E9A619-5672-1B61-0642-2D4DC24B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733256" y="7585219"/>
            <a:ext cx="4392488" cy="368321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39C269D-D5E1-520D-AE78-6D769856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8784" y="7601427"/>
            <a:ext cx="4392488" cy="33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BF0A89-C4B5-5825-0E43-66F5C215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8" y="2204864"/>
            <a:ext cx="4392488" cy="36832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C475455-F104-3C73-65F9-A95D7F7C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008" y="2293825"/>
            <a:ext cx="4392488" cy="33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pySpark</a:t>
            </a:r>
            <a:r>
              <a:rPr lang="it-IT" sz="3200" b="0" dirty="0">
                <a:solidFill>
                  <a:schemeClr val="bg1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708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5458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6D146A-5584-1176-131C-7A08523A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1325"/>
            <a:ext cx="4896544" cy="39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29D7C53B-8D11-73DF-3CE4-837BF486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91415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1B274-543E-28CF-8A9D-0FBDEF0D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406"/>
            <a:ext cx="4984632" cy="3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C16A4119-ED1A-9AD9-B80E-97DEB915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96351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52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2EAF83-7894-2303-00D9-F2E3B26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99641"/>
            <a:ext cx="4968552" cy="39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AE693F7D-0774-0469-67CE-1D7762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63623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67E609-103B-DA98-5A94-1D3DD8DABC14}"/>
              </a:ext>
            </a:extLst>
          </p:cNvPr>
          <p:cNvSpPr txBox="1">
            <a:spLocks/>
          </p:cNvSpPr>
          <p:nvPr/>
        </p:nvSpPr>
        <p:spPr bwMode="auto">
          <a:xfrm>
            <a:off x="1115616" y="3428999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CNN</a:t>
            </a:r>
          </a:p>
          <a:p>
            <a:r>
              <a:rPr lang="it-IT" sz="2000" dirty="0"/>
              <a:t>New York Times</a:t>
            </a:r>
          </a:p>
          <a:p>
            <a:r>
              <a:rPr lang="it-IT" sz="2000" dirty="0" err="1"/>
              <a:t>Al-jazeera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76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08557-6EE1-E3A1-DD0B-1B4326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497360"/>
            <a:ext cx="4938003" cy="39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723E1D51-F359-0616-D6E5-01E802B3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43042"/>
              </p:ext>
            </p:extLst>
          </p:nvPr>
        </p:nvGraphicFramePr>
        <p:xfrm>
          <a:off x="4211960" y="209045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E54AD2-FDBA-01F1-2E6B-8104E5E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20" y="1725960"/>
            <a:ext cx="4968269" cy="39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338FE82-1822-A085-B541-BF640028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20305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36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FDCEE1-1166-C9EA-6A1D-2A68D67B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84" y="1642623"/>
            <a:ext cx="5107683" cy="40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8E64DE1-568A-1BD9-E763-3967DC90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059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82088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39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873787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Keras</a:t>
            </a:r>
            <a:r>
              <a:rPr lang="it-IT" sz="3200" b="0" dirty="0">
                <a:solidFill>
                  <a:schemeClr val="bg1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5321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training,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tokens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computed</a:t>
            </a:r>
            <a:r>
              <a:rPr lang="it-IT" sz="2000" dirty="0"/>
              <a:t> for the </a:t>
            </a:r>
            <a:r>
              <a:rPr lang="it-IT" sz="2000" dirty="0" err="1"/>
              <a:t>pySpark</a:t>
            </a:r>
            <a:r>
              <a:rPr lang="it-IT" sz="2000" dirty="0"/>
              <a:t> models.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from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pySpark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320477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359540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B058F83-5D36-8517-5D54-177CE5A5AD7C}"/>
              </a:ext>
            </a:extLst>
          </p:cNvPr>
          <p:cNvSpPr/>
          <p:nvPr/>
        </p:nvSpPr>
        <p:spPr bwMode="auto">
          <a:xfrm>
            <a:off x="-3276872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F59E752-6B92-F804-3798-E54AFDD90F96}"/>
              </a:ext>
            </a:extLst>
          </p:cNvPr>
          <p:cNvSpPr/>
          <p:nvPr/>
        </p:nvSpPr>
        <p:spPr bwMode="auto">
          <a:xfrm>
            <a:off x="3491880" y="7821488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4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1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5940151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1443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</a:t>
            </a:r>
            <a:r>
              <a:rPr lang="it-IT" sz="2000" dirty="0" err="1"/>
              <a:t>application</a:t>
            </a:r>
            <a:r>
              <a:rPr lang="it-IT" sz="2000" dirty="0"/>
              <a:t>, I </a:t>
            </a:r>
            <a:r>
              <a:rPr lang="it-IT" sz="2000" dirty="0" err="1"/>
              <a:t>wrote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pySpark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get</a:t>
            </a:r>
            <a:r>
              <a:rPr lang="it-IT" sz="2000" dirty="0"/>
              <a:t> tokens from the tweet in </a:t>
            </a:r>
            <a:r>
              <a:rPr lang="it-IT" sz="2000" dirty="0" err="1"/>
              <a:t>order</a:t>
            </a:r>
            <a:r>
              <a:rPr lang="it-IT" sz="2000" dirty="0"/>
              <a:t> to work </a:t>
            </a:r>
            <a:r>
              <a:rPr lang="it-IT" sz="2000" dirty="0" err="1"/>
              <a:t>as</a:t>
            </a:r>
            <a:r>
              <a:rPr lang="it-IT" sz="2000" dirty="0"/>
              <a:t> a standalone.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4622548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3E7EB6-F793-E610-A543-B7C8389774D6}"/>
              </a:ext>
            </a:extLst>
          </p:cNvPr>
          <p:cNvSpPr/>
          <p:nvPr/>
        </p:nvSpPr>
        <p:spPr bwMode="auto">
          <a:xfrm>
            <a:off x="900670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8" name="Freccia destra 1">
            <a:extLst>
              <a:ext uri="{FF2B5EF4-FFF2-40B4-BE49-F238E27FC236}">
                <a16:creationId xmlns:a16="http://schemas.microsoft.com/office/drawing/2014/main" id="{4B2D74E7-0DC0-945C-D849-0B8DCD02786E}"/>
              </a:ext>
            </a:extLst>
          </p:cNvPr>
          <p:cNvSpPr/>
          <p:nvPr/>
        </p:nvSpPr>
        <p:spPr bwMode="auto">
          <a:xfrm rot="5400000">
            <a:off x="1510953" y="323696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reccia destra 1">
            <a:extLst>
              <a:ext uri="{FF2B5EF4-FFF2-40B4-BE49-F238E27FC236}">
                <a16:creationId xmlns:a16="http://schemas.microsoft.com/office/drawing/2014/main" id="{E9EED5CA-0F0C-0D59-BAA9-94A348977590}"/>
              </a:ext>
            </a:extLst>
          </p:cNvPr>
          <p:cNvSpPr/>
          <p:nvPr/>
        </p:nvSpPr>
        <p:spPr bwMode="auto">
          <a:xfrm rot="10800000">
            <a:off x="5414248" y="5346910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1BF4706-8144-C1D4-A2A7-100B0EB47E1D}"/>
              </a:ext>
            </a:extLst>
          </p:cNvPr>
          <p:cNvSpPr/>
          <p:nvPr/>
        </p:nvSpPr>
        <p:spPr bwMode="auto">
          <a:xfrm>
            <a:off x="3492958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8634"/>
              </p:ext>
            </p:extLst>
          </p:nvPr>
        </p:nvGraphicFramePr>
        <p:xfrm>
          <a:off x="1511659" y="2952608"/>
          <a:ext cx="6120680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433712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96241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4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33485"/>
              </p:ext>
            </p:extLst>
          </p:nvPr>
        </p:nvGraphicFramePr>
        <p:xfrm>
          <a:off x="3866808" y="1124744"/>
          <a:ext cx="5256584" cy="155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51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322597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87357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289695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6284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2194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EF6CA5-FECB-EF59-ED6C-DB2AB72B7311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Small dataset</a:t>
            </a:r>
          </a:p>
          <a:p>
            <a:r>
              <a:rPr lang="it-IT" dirty="0"/>
              <a:t>Small </a:t>
            </a:r>
            <a:r>
              <a:rPr lang="it-IT" dirty="0" err="1"/>
              <a:t>Context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enough</a:t>
            </a:r>
            <a:r>
              <a:rPr lang="it-IT" dirty="0"/>
              <a:t> samples to </a:t>
            </a:r>
            <a:r>
              <a:rPr lang="it-IT" dirty="0" err="1"/>
              <a:t>train</a:t>
            </a:r>
            <a:r>
              <a:rPr lang="it-IT" dirty="0"/>
              <a:t> a good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8FDC00B-3DB7-E6D6-9697-C4D1A409EFB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performing</a:t>
            </a:r>
            <a:r>
              <a:rPr lang="it-IT" b="1" dirty="0"/>
              <a:t> </a:t>
            </a:r>
            <a:r>
              <a:rPr lang="it-IT" b="1" dirty="0" err="1"/>
              <a:t>better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6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128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90067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349295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608416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2822499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5414248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6709852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6078567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90067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1510953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5414248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3492958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-802940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-543711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-284590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-6107571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-3515822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-2220218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-2851503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-802940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-7419117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-3515822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-5437112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47BE9B5-9EC4-E4E6-E0FA-AF6696F7AEE6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Keras</a:t>
            </a:r>
            <a:endParaRPr lang="it-IT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562E782-D42B-FCEE-CEF4-38B4F18B6139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Selenium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639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3168352" cy="326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Keras</a:t>
            </a:r>
            <a:endParaRPr lang="it-IT" sz="32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46EFD19-A5F2-3572-BD75-6D35977E197D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Selenium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FE4FF1-DD54-BBE2-A4A4-1B1ED771D44C}"/>
              </a:ext>
            </a:extLst>
          </p:cNvPr>
          <p:cNvSpPr txBox="1">
            <a:spLocks/>
          </p:cNvSpPr>
          <p:nvPr/>
        </p:nvSpPr>
        <p:spPr bwMode="auto">
          <a:xfrm>
            <a:off x="1403648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Machine Learning Library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and </a:t>
            </a:r>
            <a:r>
              <a:rPr lang="it-IT" sz="2000" dirty="0" err="1"/>
              <a:t>other</a:t>
            </a:r>
            <a:r>
              <a:rPr lang="it-IT" sz="2000" dirty="0"/>
              <a:t> utilities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76E51C4-B7A1-6C7B-F41A-D80C4C502D6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0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Keras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436097" y="2687537"/>
            <a:ext cx="2304256" cy="59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Selenium</a:t>
            </a:r>
            <a:endParaRPr lang="it-IT" sz="32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7424915-7011-2C79-6677-211D48C9E567}"/>
              </a:ext>
            </a:extLst>
          </p:cNvPr>
          <p:cNvSpPr txBox="1">
            <a:spLocks/>
          </p:cNvSpPr>
          <p:nvPr/>
        </p:nvSpPr>
        <p:spPr bwMode="auto">
          <a:xfrm>
            <a:off x="5436097" y="3429000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Chrome Controller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me to control and </a:t>
            </a:r>
            <a:r>
              <a:rPr lang="it-IT" sz="2000" dirty="0" err="1"/>
              <a:t>manipulates</a:t>
            </a:r>
            <a:r>
              <a:rPr lang="it-IT" sz="2000" dirty="0"/>
              <a:t> </a:t>
            </a:r>
            <a:r>
              <a:rPr lang="it-IT" sz="2000" dirty="0" err="1"/>
              <a:t>elements</a:t>
            </a:r>
            <a:r>
              <a:rPr lang="it-IT" sz="2000" dirty="0"/>
              <a:t> in the page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BDDBF52-F384-AD49-FA54-4EAD32155C8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18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99007A2-828D-9B19-5BDC-D92CCFA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10D18BB-42A7-019E-DABB-9437FDD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613F77-A38B-D987-F379-A39F87F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" y="1863940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8A6FDAE-3076-DD22-421B-661FE79F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827428"/>
            <a:ext cx="4122000" cy="39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-161156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-313285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9612560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9612560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185C99-9FC8-67F0-D9FA-04C0BD6D82D3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D00A81-0723-5228-A409-719B666558D5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What</a:t>
            </a:r>
            <a:r>
              <a:rPr lang="it-IT" sz="3200" b="0" dirty="0">
                <a:solidFill>
                  <a:schemeClr val="bg1"/>
                </a:solidFill>
              </a:rPr>
              <a:t>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do with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12150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My take home </a:t>
            </a:r>
            <a:r>
              <a:rPr lang="it-IT" sz="3200" b="0" dirty="0" err="1">
                <a:solidFill>
                  <a:schemeClr val="bg1"/>
                </a:solidFill>
              </a:rPr>
              <a:t>message</a:t>
            </a:r>
            <a:endParaRPr lang="it-IT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B3303BF-A3FF-D765-7414-ECE838569A5F}"/>
              </a:ext>
            </a:extLst>
          </p:cNvPr>
          <p:cNvSpPr txBox="1">
            <a:spLocks/>
          </p:cNvSpPr>
          <p:nvPr/>
        </p:nvSpPr>
        <p:spPr bwMode="auto">
          <a:xfrm>
            <a:off x="-810140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5616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9891EF2-F0D3-BAE0-806C-01C1D1EBB6DA}"/>
              </a:ext>
            </a:extLst>
          </p:cNvPr>
          <p:cNvSpPr txBox="1">
            <a:spLocks/>
          </p:cNvSpPr>
          <p:nvPr/>
        </p:nvSpPr>
        <p:spPr bwMode="auto">
          <a:xfrm>
            <a:off x="95388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4225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8BE5C58-0A65-A7E3-0F75-8F96A4B14640}"/>
              </a:ext>
            </a:extLst>
          </p:cNvPr>
          <p:cNvSpPr txBox="1">
            <a:spLocks/>
          </p:cNvSpPr>
          <p:nvPr/>
        </p:nvSpPr>
        <p:spPr bwMode="auto">
          <a:xfrm>
            <a:off x="1036922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6277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07AE03A-4B6A-7393-3A12-CE5F8352AE08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</p:spTree>
    <p:extLst>
      <p:ext uri="{BB962C8B-B14F-4D97-AF65-F5344CB8AC3E}">
        <p14:creationId xmlns:p14="http://schemas.microsoft.com/office/powerpoint/2010/main" val="35866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0" y="118993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72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34C1F4-C75A-1CED-BE09-F5C2C3FAB7CD}"/>
              </a:ext>
            </a:extLst>
          </p:cNvPr>
          <p:cNvSpPr txBox="1">
            <a:spLocks/>
          </p:cNvSpPr>
          <p:nvPr/>
        </p:nvSpPr>
        <p:spPr bwMode="auto">
          <a:xfrm>
            <a:off x="792160" y="428809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Future works </a:t>
            </a:r>
            <a:r>
              <a:rPr lang="it-IT" sz="2000" dirty="0" err="1"/>
              <a:t>development</a:t>
            </a:r>
            <a:r>
              <a:rPr lang="it-IT" sz="2000" dirty="0"/>
              <a:t> for the project </a:t>
            </a:r>
            <a:r>
              <a:rPr lang="it-IT" sz="2000" dirty="0" err="1"/>
              <a:t>may</a:t>
            </a:r>
            <a:r>
              <a:rPr lang="it-IT" sz="2000" dirty="0"/>
              <a:t> be:</a:t>
            </a:r>
            <a:endParaRPr lang="it-IT" sz="2000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937F316-F10B-C267-CD56-8641C7D4AA49}"/>
              </a:ext>
            </a:extLst>
          </p:cNvPr>
          <p:cNvSpPr txBox="1">
            <a:spLocks/>
          </p:cNvSpPr>
          <p:nvPr/>
        </p:nvSpPr>
        <p:spPr bwMode="auto">
          <a:xfrm>
            <a:off x="1403648" y="472566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Creating</a:t>
            </a:r>
            <a:r>
              <a:rPr lang="it-IT" sz="2000" dirty="0"/>
              <a:t> a </a:t>
            </a:r>
            <a:r>
              <a:rPr lang="it-IT" sz="2000" dirty="0" err="1"/>
              <a:t>better</a:t>
            </a:r>
            <a:r>
              <a:rPr lang="it-IT" sz="2000" dirty="0"/>
              <a:t> training data 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7110E1E-0BFD-046D-2EFE-CB981153B022}"/>
              </a:ext>
            </a:extLst>
          </p:cNvPr>
          <p:cNvSpPr txBox="1">
            <a:spLocks/>
          </p:cNvSpPr>
          <p:nvPr/>
        </p:nvSpPr>
        <p:spPr bwMode="auto">
          <a:xfrm>
            <a:off x="1403647" y="516324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Use </a:t>
            </a:r>
            <a:r>
              <a:rPr lang="it-IT" sz="2000" dirty="0" err="1"/>
              <a:t>better</a:t>
            </a:r>
            <a:r>
              <a:rPr lang="it-IT" sz="2000" dirty="0"/>
              <a:t> model like Bert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77FB1F-DC0B-F11C-F73B-0ED42398E18C}"/>
              </a:ext>
            </a:extLst>
          </p:cNvPr>
          <p:cNvSpPr txBox="1">
            <a:spLocks/>
          </p:cNvSpPr>
          <p:nvPr/>
        </p:nvSpPr>
        <p:spPr bwMode="auto">
          <a:xfrm>
            <a:off x="1403646" y="560081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Build model </a:t>
            </a:r>
            <a:r>
              <a:rPr lang="it-IT" sz="2000" dirty="0" err="1"/>
              <a:t>that</a:t>
            </a:r>
            <a:r>
              <a:rPr lang="it-IT" sz="2000" dirty="0"/>
              <a:t> supports </a:t>
            </a:r>
            <a:r>
              <a:rPr lang="it-IT" sz="2000" dirty="0" err="1"/>
              <a:t>variations</a:t>
            </a:r>
            <a:r>
              <a:rPr lang="it-IT" sz="2000" dirty="0"/>
              <a:t> of a word and </a:t>
            </a:r>
            <a:r>
              <a:rPr lang="it-IT" sz="2000" dirty="0" err="1"/>
              <a:t>typos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1897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898525" y="2420888"/>
            <a:ext cx="7346950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792162" y="281654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631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323528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group tweets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uncover</a:t>
            </a:r>
            <a:r>
              <a:rPr lang="it-IT" dirty="0"/>
              <a:t> patterns, </a:t>
            </a:r>
            <a:r>
              <a:rPr lang="it-IT" dirty="0" err="1"/>
              <a:t>topics</a:t>
            </a:r>
            <a:r>
              <a:rPr lang="it-IT" dirty="0"/>
              <a:t> and trends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Grouping</a:t>
            </a:r>
            <a:r>
              <a:rPr lang="it-IT" b="1" dirty="0"/>
              <a:t> tweets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5C3A1A2-18F0-EA7A-5835-9C97DC00F9F6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18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2987824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determine the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the tweet.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brands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Review </a:t>
            </a:r>
            <a:r>
              <a:rPr lang="it-IT" b="1" dirty="0" err="1"/>
              <a:t>Polarity</a:t>
            </a:r>
            <a:endParaRPr lang="it-IT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F900E31-B335-4D9F-98D0-C48A95C78C90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385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49188</TotalTime>
  <Words>2107</Words>
  <Application>Microsoft Office PowerPoint</Application>
  <PresentationFormat>Presentazione su schermo (4:3)</PresentationFormat>
  <Paragraphs>728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78" baseType="lpstr">
      <vt:lpstr>Arial</vt:lpstr>
      <vt:lpstr>la sapienza</vt:lpstr>
      <vt:lpstr>Flag Disaster Tweets</vt:lpstr>
      <vt:lpstr>Twitter</vt:lpstr>
      <vt:lpstr>Twitter</vt:lpstr>
      <vt:lpstr>Twitter</vt:lpstr>
      <vt:lpstr>Twitter</vt:lpstr>
      <vt:lpstr>Twitter</vt:lpstr>
      <vt:lpstr>Twitter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hazem dewidar</cp:lastModifiedBy>
  <cp:revision>210</cp:revision>
  <dcterms:created xsi:type="dcterms:W3CDTF">2006-11-20T16:13:10Z</dcterms:created>
  <dcterms:modified xsi:type="dcterms:W3CDTF">2023-06-08T21:26:57Z</dcterms:modified>
  <cp:category/>
</cp:coreProperties>
</file>